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90" r:id="rId4"/>
    <p:sldId id="260" r:id="rId5"/>
    <p:sldId id="262" r:id="rId6"/>
    <p:sldId id="283" r:id="rId7"/>
    <p:sldId id="268" r:id="rId8"/>
    <p:sldId id="291" r:id="rId9"/>
    <p:sldId id="295" r:id="rId10"/>
    <p:sldId id="281" r:id="rId11"/>
    <p:sldId id="279" r:id="rId12"/>
    <p:sldId id="273" r:id="rId13"/>
    <p:sldId id="280" r:id="rId14"/>
    <p:sldId id="284" r:id="rId15"/>
    <p:sldId id="292" r:id="rId16"/>
    <p:sldId id="293" r:id="rId17"/>
    <p:sldId id="294" r:id="rId18"/>
    <p:sldId id="289" r:id="rId19"/>
    <p:sldId id="299" r:id="rId20"/>
    <p:sldId id="298" r:id="rId21"/>
    <p:sldId id="297" r:id="rId22"/>
    <p:sldId id="302" r:id="rId23"/>
    <p:sldId id="300" r:id="rId24"/>
    <p:sldId id="301" r:id="rId25"/>
    <p:sldId id="30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20" y="2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GJ:ProductionRuns:15-genes_28-edges_GJ-dHAP4-fam_strains-added_Sigmoid_estim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genes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In degree/Out degree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network!$G$18</c:f>
              <c:strCache>
                <c:ptCount val="1"/>
                <c:pt idx="0">
                  <c:v>In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network!$G$19:$G$26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network!$H$18</c:f>
              <c:strCache>
                <c:ptCount val="1"/>
                <c:pt idx="0">
                  <c:v>Out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network!$H$19:$H$26</c:f>
              <c:numCache>
                <c:formatCode>General</c:formatCode>
                <c:ptCount val="8"/>
                <c:pt idx="0">
                  <c:v>3</c:v>
                </c:pt>
                <c:pt idx="1">
                  <c:v>7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2167512"/>
        <c:axId val="452168688"/>
      </c:barChart>
      <c:catAx>
        <c:axId val="45216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Number of Connections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2168688"/>
        <c:crosses val="autoZero"/>
        <c:auto val="1"/>
        <c:lblAlgn val="ctr"/>
        <c:lblOffset val="100"/>
        <c:noMultiLvlLbl val="0"/>
      </c:catAx>
      <c:valAx>
        <c:axId val="4521686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layout>
            <c:manualLayout>
              <c:xMode val="edge"/>
              <c:yMode val="edge"/>
              <c:x val="1.6666666666666701E-2"/>
              <c:y val="0.302516768737240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521675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8D9C7E47-CB73-4C2A-954D-9B9192B55CA3}" type="presOf" srcId="{F7A1B177-8647-BB47-8819-6C3B6E3301CA}" destId="{98F27397-D812-1546-8508-087552797AA3}" srcOrd="0" destOrd="0" presId="urn:microsoft.com/office/officeart/2005/8/layout/process4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1057853C-BE7C-41A0-8BF8-323E80F1CCA4}" type="presOf" srcId="{9692DA22-695B-8B43-8254-05C11D6C67E1}" destId="{47B6D09C-3FAE-5140-B4B3-D666A32038F3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9BF7A8B1-A0BA-4A82-9D48-B27D33F5445B}" type="presOf" srcId="{37A99477-FB18-6E4F-8099-617056F06285}" destId="{C2B43073-FD16-3F4C-8D00-178A2BAD3ADA}" srcOrd="0" destOrd="0" presId="urn:microsoft.com/office/officeart/2005/8/layout/process4"/>
    <dgm:cxn modelId="{2FE4CAC0-3BE2-49E3-B36A-2CB7D4D6FDE7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AB8DB850-22CC-42F2-A1DF-2AFA97869D36}" type="presOf" srcId="{D8D235F5-E57A-2945-AD09-96C8DABF8968}" destId="{5BCE265D-3E88-F048-912A-B3AD5BFF4366}" srcOrd="1" destOrd="0" presId="urn:microsoft.com/office/officeart/2005/8/layout/process4"/>
    <dgm:cxn modelId="{64C930F9-B7E4-4B08-8DF3-0D2EF60BB141}" type="presOf" srcId="{145027E7-2CBC-C341-BF54-5A13342B32F4}" destId="{478158A1-1AF0-694A-B1B8-010C83DFC58C}" srcOrd="1" destOrd="0" presId="urn:microsoft.com/office/officeart/2005/8/layout/process4"/>
    <dgm:cxn modelId="{3679CA4F-9E15-4082-8121-BA3CB2D6A844}" type="presOf" srcId="{C6830CBC-980A-C144-93B1-FBDA679DE5C9}" destId="{8B306027-E9DB-394A-8E88-C21A6F37D707}" srcOrd="0" destOrd="0" presId="urn:microsoft.com/office/officeart/2005/8/layout/process4"/>
    <dgm:cxn modelId="{75F675DF-6EA5-4041-A863-047F7A8EA57D}" type="presOf" srcId="{145027E7-2CBC-C341-BF54-5A13342B32F4}" destId="{0ADEEFCC-E739-EF49-AC3E-FAA52D48E822}" srcOrd="0" destOrd="0" presId="urn:microsoft.com/office/officeart/2005/8/layout/process4"/>
    <dgm:cxn modelId="{51F36A50-FFC6-4BCF-9718-E3374DC55971}" type="presParOf" srcId="{47B6D09C-3FAE-5140-B4B3-D666A32038F3}" destId="{41128F05-1069-B848-A6BD-0A723861F50C}" srcOrd="0" destOrd="0" presId="urn:microsoft.com/office/officeart/2005/8/layout/process4"/>
    <dgm:cxn modelId="{B9904D71-67A2-4FE8-98ED-2F6E2C467C3D}" type="presParOf" srcId="{41128F05-1069-B848-A6BD-0A723861F50C}" destId="{C2B43073-FD16-3F4C-8D00-178A2BAD3ADA}" srcOrd="0" destOrd="0" presId="urn:microsoft.com/office/officeart/2005/8/layout/process4"/>
    <dgm:cxn modelId="{4C0F03B6-FAF5-4655-A44D-E0D24E88C57B}" type="presParOf" srcId="{47B6D09C-3FAE-5140-B4B3-D666A32038F3}" destId="{0F4BB918-D4F1-484D-83FC-1665141A794C}" srcOrd="1" destOrd="0" presId="urn:microsoft.com/office/officeart/2005/8/layout/process4"/>
    <dgm:cxn modelId="{E304C81A-674A-4D72-A763-8CE7C8A4A679}" type="presParOf" srcId="{47B6D09C-3FAE-5140-B4B3-D666A32038F3}" destId="{E998315B-126E-CA4E-9230-D9533FE617D0}" srcOrd="2" destOrd="0" presId="urn:microsoft.com/office/officeart/2005/8/layout/process4"/>
    <dgm:cxn modelId="{B494389C-43B7-4080-9468-62595E21B3EE}" type="presParOf" srcId="{E998315B-126E-CA4E-9230-D9533FE617D0}" destId="{0ADEEFCC-E739-EF49-AC3E-FAA52D48E822}" srcOrd="0" destOrd="0" presId="urn:microsoft.com/office/officeart/2005/8/layout/process4"/>
    <dgm:cxn modelId="{9569EE05-37DD-4578-8FB5-939B69F49AE9}" type="presParOf" srcId="{E998315B-126E-CA4E-9230-D9533FE617D0}" destId="{478158A1-1AF0-694A-B1B8-010C83DFC58C}" srcOrd="1" destOrd="0" presId="urn:microsoft.com/office/officeart/2005/8/layout/process4"/>
    <dgm:cxn modelId="{5B3508D1-39D4-46A7-969C-FD06448B2259}" type="presParOf" srcId="{E998315B-126E-CA4E-9230-D9533FE617D0}" destId="{681C291D-FED7-BF4F-BC7C-D222423204C0}" srcOrd="2" destOrd="0" presId="urn:microsoft.com/office/officeart/2005/8/layout/process4"/>
    <dgm:cxn modelId="{C548CB35-0462-448F-8121-24816DF57A73}" type="presParOf" srcId="{681C291D-FED7-BF4F-BC7C-D222423204C0}" destId="{98F27397-D812-1546-8508-087552797AA3}" srcOrd="0" destOrd="0" presId="urn:microsoft.com/office/officeart/2005/8/layout/process4"/>
    <dgm:cxn modelId="{5135BC05-FEE4-467B-A3B2-77ABDE11AEA5}" type="presParOf" srcId="{47B6D09C-3FAE-5140-B4B3-D666A32038F3}" destId="{DBA51A35-39BE-C044-95C2-D14D9CF4C645}" srcOrd="3" destOrd="0" presId="urn:microsoft.com/office/officeart/2005/8/layout/process4"/>
    <dgm:cxn modelId="{EB44AB9E-32C6-417C-98C3-9233C0970B65}" type="presParOf" srcId="{47B6D09C-3FAE-5140-B4B3-D666A32038F3}" destId="{7DB3493A-2229-984B-9365-E8E22B212DFD}" srcOrd="4" destOrd="0" presId="urn:microsoft.com/office/officeart/2005/8/layout/process4"/>
    <dgm:cxn modelId="{BD0BD4B5-C9FA-4655-967B-0924D1FE7E95}" type="presParOf" srcId="{7DB3493A-2229-984B-9365-E8E22B212DFD}" destId="{31E9FE8B-0A43-E34D-8D4C-44E661690231}" srcOrd="0" destOrd="0" presId="urn:microsoft.com/office/officeart/2005/8/layout/process4"/>
    <dgm:cxn modelId="{D1FD6995-E7CC-4959-8BA2-250FD05D34F6}" type="presParOf" srcId="{7DB3493A-2229-984B-9365-E8E22B212DFD}" destId="{5BCE265D-3E88-F048-912A-B3AD5BFF4366}" srcOrd="1" destOrd="0" presId="urn:microsoft.com/office/officeart/2005/8/layout/process4"/>
    <dgm:cxn modelId="{1A65BEEB-BD63-4677-AC9B-65EBD696FA4A}" type="presParOf" srcId="{7DB3493A-2229-984B-9365-E8E22B212DFD}" destId="{59765410-9208-524E-BA43-D2A2361B7D24}" srcOrd="2" destOrd="0" presId="urn:microsoft.com/office/officeart/2005/8/layout/process4"/>
    <dgm:cxn modelId="{46A919D9-3F89-461B-9CA1-D76D0AE92829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2BFD-A1C0-4BFD-B400-F837EF0C6B35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7F25-9528-43FA-80CC-A8981C37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5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5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990D-F40E-48EE-9AB4-1D6CEC4BD1AC}" type="datetimeFigureOut">
              <a:rPr lang="en-US" smtClean="0"/>
              <a:t>3/18/2017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1000"/>
            <a:ext cx="9144000" cy="37141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8000"/>
                </a:solidFill>
              </a:rPr>
              <a:t>Systems modeling and statistical analysis allows comparison in the response to cold shock in </a:t>
            </a:r>
            <a:r>
              <a:rPr lang="en-US" sz="3600" b="1" i="1" dirty="0">
                <a:solidFill>
                  <a:srgbClr val="008000"/>
                </a:solidFill>
              </a:rPr>
              <a:t>Saccharomyces cerevisiae</a:t>
            </a:r>
            <a:r>
              <a:rPr lang="en-US" sz="3600" b="1" dirty="0">
                <a:solidFill>
                  <a:srgbClr val="008000"/>
                </a:solidFill>
              </a:rPr>
              <a:t> between Hap4 and </a:t>
            </a:r>
            <a:r>
              <a:rPr lang="en-US" sz="3600" b="1" dirty="0" smtClean="0">
                <a:solidFill>
                  <a:srgbClr val="008000"/>
                </a:solidFill>
              </a:rPr>
              <a:t>randomly </a:t>
            </a:r>
            <a:r>
              <a:rPr lang="en-US" sz="3600" b="1" dirty="0">
                <a:solidFill>
                  <a:srgbClr val="008000"/>
                </a:solidFill>
              </a:rPr>
              <a:t>generated </a:t>
            </a:r>
            <a:r>
              <a:rPr lang="en-US" sz="3600" b="1" dirty="0" smtClean="0">
                <a:solidFill>
                  <a:srgbClr val="008000"/>
                </a:solidFill>
              </a:rPr>
              <a:t>networks</a:t>
            </a:r>
            <a:r>
              <a:rPr lang="en-US" sz="4000" dirty="0">
                <a:solidFill>
                  <a:srgbClr val="008000"/>
                </a:solidFill>
              </a:rPr>
              <a:t/>
            </a:r>
            <a:br>
              <a:rPr lang="en-US" sz="4000" dirty="0">
                <a:solidFill>
                  <a:srgbClr val="008000"/>
                </a:solidFill>
              </a:rPr>
            </a:b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008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Kristen M.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Horstmann</a:t>
            </a:r>
            <a:endParaRPr lang="en-US" sz="2400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March 25, 2017</a:t>
            </a:r>
            <a:endParaRPr lang="en-US" sz="2400" b="1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endParaRPr lang="en-US" sz="2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3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database, while random networks were generated from an R-script.</a:t>
            </a: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err="1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 was used to analyze connectivity and statistics of nodes in ΔHAP4 derived network </a:t>
            </a:r>
          </a:p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FINDINGS</a:t>
            </a: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79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60178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individual transcription factors were modeled using mass balance ordinary differential equations with a sigmoidal production function</a:t>
            </a:r>
            <a:r>
              <a:rPr lang="en-US" sz="2000" dirty="0" smtClean="0">
                <a:latin typeface="+mj-lt"/>
                <a:cs typeface="Century Gothic"/>
              </a:rPr>
              <a:t>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 change in expression of a gene is </a:t>
            </a:r>
            <a:r>
              <a:rPr lang="en-US" sz="2000" i="1" dirty="0" smtClean="0">
                <a:latin typeface="+mj-lt"/>
                <a:cs typeface="Century Gothic"/>
              </a:rPr>
              <a:t>production - degradation. 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811407"/>
              </p:ext>
            </p:extLst>
          </p:nvPr>
        </p:nvGraphicFramePr>
        <p:xfrm>
          <a:off x="123987" y="3687235"/>
          <a:ext cx="5233413" cy="1295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3" imgW="2869920" imgH="711000" progId="Equation.3">
                  <p:embed/>
                </p:oleObj>
              </mc:Choice>
              <mc:Fallback>
                <p:oleObj name="Equation" r:id="rId3" imgW="2869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7" y="3687235"/>
                        <a:ext cx="5233413" cy="12953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619" r="8699" b="5698"/>
          <a:stretch/>
        </p:blipFill>
        <p:spPr bwMode="auto">
          <a:xfrm>
            <a:off x="5368800" y="3352800"/>
            <a:ext cx="36576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individual transcription factors were modeled using mass balance ordinary differential equations with a sigmoidal production function</a:t>
            </a:r>
            <a:r>
              <a:rPr lang="en-US" sz="2000" dirty="0" smtClean="0">
                <a:latin typeface="+mj-lt"/>
                <a:cs typeface="Century Gothic"/>
              </a:rPr>
              <a:t>.</a:t>
            </a:r>
          </a:p>
          <a:p>
            <a:r>
              <a:rPr lang="en-US" sz="2000" dirty="0">
                <a:cs typeface="Century Gothic"/>
              </a:rPr>
              <a:t>The change in expression of a gene is </a:t>
            </a:r>
            <a:r>
              <a:rPr lang="en-US" sz="2000" i="1" dirty="0">
                <a:cs typeface="Century Gothic"/>
              </a:rPr>
              <a:t>production - degradation. </a:t>
            </a:r>
            <a:endParaRPr lang="en-US" sz="2000" dirty="0"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Weight parameter, </a:t>
            </a:r>
            <a:r>
              <a:rPr lang="en-US" sz="2000" i="1" dirty="0" smtClean="0">
                <a:latin typeface="+mj-lt"/>
                <a:cs typeface="Century Gothic"/>
              </a:rPr>
              <a:t>w, </a:t>
            </a:r>
            <a:r>
              <a:rPr lang="en-US" sz="2000" dirty="0" smtClean="0">
                <a:latin typeface="+mj-lt"/>
                <a:cs typeface="Century Gothic"/>
              </a:rPr>
              <a:t>gives the direction (activation/repression) and the magnitude of regulatory relationship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27693"/>
              </p:ext>
            </p:extLst>
          </p:nvPr>
        </p:nvGraphicFramePr>
        <p:xfrm>
          <a:off x="1676400" y="4118435"/>
          <a:ext cx="5906348" cy="146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8435"/>
                        <a:ext cx="5906348" cy="14619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0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2949" y="4025108"/>
            <a:ext cx="23130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</a:rPr>
              <a:t>mRNA degradation </a:t>
            </a:r>
            <a:r>
              <a:rPr lang="en-US" sz="1700" b="1" dirty="0" smtClean="0">
                <a:solidFill>
                  <a:srgbClr val="008000"/>
                </a:solidFill>
              </a:rPr>
              <a:t>rate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1148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344" y="3777735"/>
            <a:ext cx="22162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  <a:latin typeface="+mj-lt"/>
                <a:cs typeface="Century Gothic"/>
              </a:rPr>
              <a:t>mRNA production rate</a:t>
            </a:r>
            <a:endParaRPr lang="en-US" sz="1700" b="1" dirty="0">
              <a:solidFill>
                <a:srgbClr val="008000"/>
              </a:solidFill>
              <a:latin typeface="+mj-lt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243" y="4792134"/>
            <a:ext cx="353757" cy="465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2938" y="4834467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87" y="5242130"/>
            <a:ext cx="12858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w</a:t>
            </a:r>
            <a:r>
              <a:rPr lang="en-US" sz="1700" b="1" dirty="0" smtClean="0">
                <a:solidFill>
                  <a:srgbClr val="008000"/>
                </a:solidFill>
              </a:rPr>
              <a:t>eight term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9238" y="5257800"/>
            <a:ext cx="1780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t</a:t>
            </a:r>
            <a:r>
              <a:rPr lang="en-US" sz="1700" b="1" dirty="0" smtClean="0">
                <a:solidFill>
                  <a:srgbClr val="008000"/>
                </a:solidFill>
              </a:rPr>
              <a:t>hreshold </a:t>
            </a:r>
            <a:r>
              <a:rPr lang="en-US" sz="1700" b="1" dirty="0" smtClean="0">
                <a:solidFill>
                  <a:srgbClr val="008000"/>
                </a:solidFill>
              </a:rPr>
              <a:t>unique </a:t>
            </a:r>
          </a:p>
          <a:p>
            <a:r>
              <a:rPr lang="en-US" sz="1700" b="1" dirty="0" smtClean="0">
                <a:solidFill>
                  <a:srgbClr val="008000"/>
                </a:solidFill>
              </a:rPr>
              <a:t>to each gene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6533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2936" y="4645751"/>
            <a:ext cx="18790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e</a:t>
            </a:r>
            <a:r>
              <a:rPr lang="en-US" sz="1700" b="1" dirty="0" smtClean="0">
                <a:solidFill>
                  <a:srgbClr val="008000"/>
                </a:solidFill>
              </a:rPr>
              <a:t>xpression of gene</a:t>
            </a:r>
            <a:endParaRPr lang="en-US" sz="17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database, while random networks were generated from an R-script.</a:t>
            </a:r>
          </a:p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err="1">
                <a:cs typeface="Century Gothic"/>
              </a:rPr>
              <a:t>Gephi</a:t>
            </a:r>
            <a:r>
              <a:rPr lang="en-US" sz="2200" b="1" dirty="0">
                <a:cs typeface="Century Gothic"/>
              </a:rPr>
              <a:t> was used to analyze connectivity and statistics of nodes in ΔHAP4 derived network 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FINDINGS</a:t>
            </a: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54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A </a:t>
            </a:r>
            <a:r>
              <a:rPr lang="en-US" sz="2400" b="1" dirty="0" smtClean="0">
                <a:solidFill>
                  <a:srgbClr val="008000"/>
                </a:solidFill>
              </a:rPr>
              <a:t>graph analysis tool</a:t>
            </a:r>
            <a:r>
              <a:rPr lang="en-US" sz="2400" b="1" dirty="0">
                <a:solidFill>
                  <a:srgbClr val="008000"/>
                </a:solidFill>
              </a:rPr>
              <a:t>, </a:t>
            </a:r>
            <a:r>
              <a:rPr lang="en-US" sz="2400" b="1" dirty="0" err="1">
                <a:solidFill>
                  <a:srgbClr val="008000"/>
                </a:solidFill>
              </a:rPr>
              <a:t>Gephi</a:t>
            </a:r>
            <a:r>
              <a:rPr lang="en-US" sz="2400" b="1" dirty="0">
                <a:solidFill>
                  <a:srgbClr val="008000"/>
                </a:solidFill>
              </a:rPr>
              <a:t>, was used to analyze </a:t>
            </a:r>
            <a:r>
              <a:rPr lang="en-US" sz="2400" b="1" dirty="0" smtClean="0">
                <a:solidFill>
                  <a:srgbClr val="008000"/>
                </a:solidFill>
              </a:rPr>
              <a:t/>
            </a:r>
            <a:br>
              <a:rPr lang="en-US" sz="2400" b="1" dirty="0" smtClean="0">
                <a:solidFill>
                  <a:srgbClr val="008000"/>
                </a:solidFill>
              </a:rPr>
            </a:br>
            <a:r>
              <a:rPr lang="en-US" sz="2400" b="1" dirty="0" smtClean="0">
                <a:solidFill>
                  <a:srgbClr val="008000"/>
                </a:solidFill>
              </a:rPr>
              <a:t>connectivity </a:t>
            </a:r>
            <a:r>
              <a:rPr lang="en-US" sz="2400" b="1" dirty="0">
                <a:solidFill>
                  <a:srgbClr val="008000"/>
                </a:solidFill>
              </a:rPr>
              <a:t>between nodes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267200" cy="4754563"/>
          </a:xfrm>
        </p:spPr>
        <p:txBody>
          <a:bodyPr>
            <a:normAutofit/>
          </a:bodyPr>
          <a:lstStyle/>
          <a:p>
            <a:r>
              <a:rPr lang="en-US" sz="2100" dirty="0" err="1"/>
              <a:t>Gephi</a:t>
            </a:r>
            <a:r>
              <a:rPr lang="en-US" sz="2100" dirty="0"/>
              <a:t> is an open-source software for network visualization and network analysis. </a:t>
            </a:r>
            <a:endParaRPr lang="en-US" sz="2100" dirty="0" smtClean="0"/>
          </a:p>
          <a:p>
            <a:endParaRPr lang="en-US" sz="2100" dirty="0" smtClean="0"/>
          </a:p>
          <a:p>
            <a:r>
              <a:rPr lang="en-US" sz="2100" dirty="0" smtClean="0"/>
              <a:t>For </a:t>
            </a:r>
            <a:r>
              <a:rPr lang="en-US" sz="2100" dirty="0"/>
              <a:t>this project, </a:t>
            </a:r>
            <a:r>
              <a:rPr lang="en-US" sz="2100" dirty="0" err="1" smtClean="0"/>
              <a:t>Gephi</a:t>
            </a:r>
            <a:r>
              <a:rPr lang="en-US" sz="2100" dirty="0" smtClean="0"/>
              <a:t> was used for finding in </a:t>
            </a:r>
            <a:r>
              <a:rPr lang="en-US" sz="2100" dirty="0"/>
              <a:t>and out degrees, eccentricity centrality , and </a:t>
            </a:r>
            <a:r>
              <a:rPr lang="en-US" sz="2100" dirty="0" err="1"/>
              <a:t>betweenness</a:t>
            </a:r>
            <a:r>
              <a:rPr lang="en-US" sz="2100" dirty="0"/>
              <a:t> </a:t>
            </a:r>
            <a:r>
              <a:rPr lang="en-US" sz="2100" dirty="0" smtClean="0"/>
              <a:t>centrality. </a:t>
            </a:r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A graph analysis tool, </a:t>
            </a:r>
            <a:r>
              <a:rPr lang="en-US" sz="2400" b="1" dirty="0" err="1">
                <a:solidFill>
                  <a:srgbClr val="008000"/>
                </a:solidFill>
              </a:rPr>
              <a:t>Gephi</a:t>
            </a:r>
            <a:r>
              <a:rPr lang="en-US" sz="2400" b="1" dirty="0">
                <a:solidFill>
                  <a:srgbClr val="008000"/>
                </a:solidFill>
              </a:rPr>
              <a:t>, was used to analyze 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connectivity between nodes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200" u="sng" dirty="0"/>
              <a:t>Weighted in and out degrees:</a:t>
            </a:r>
            <a:r>
              <a:rPr lang="en-US" sz="2200" dirty="0"/>
              <a:t> the summed weights of the edges connected in </a:t>
            </a:r>
            <a:r>
              <a:rPr lang="en-US" sz="2200" dirty="0" smtClean="0"/>
              <a:t>or out </a:t>
            </a:r>
            <a:r>
              <a:rPr lang="en-US" sz="2200" dirty="0"/>
              <a:t>of a particular </a:t>
            </a:r>
            <a:r>
              <a:rPr lang="en-US" sz="2200" dirty="0" smtClean="0"/>
              <a:t>node</a:t>
            </a:r>
          </a:p>
          <a:p>
            <a:r>
              <a:rPr lang="en-US" sz="2200" u="sng" dirty="0" smtClean="0"/>
              <a:t>Weighted degrees:</a:t>
            </a:r>
            <a:r>
              <a:rPr lang="en-US" sz="2200" dirty="0"/>
              <a:t> </a:t>
            </a:r>
            <a:r>
              <a:rPr lang="en-US" sz="2200" dirty="0" smtClean="0"/>
              <a:t>the summation of the node’s individual in and out degrees</a:t>
            </a:r>
            <a:endParaRPr lang="en-US" sz="2200" u="sng" dirty="0" smtClean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12000" y="3447000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98628557"/>
              </p:ext>
            </p:extLst>
          </p:nvPr>
        </p:nvGraphicFramePr>
        <p:xfrm>
          <a:off x="4600800" y="3124200"/>
          <a:ext cx="45720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64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A graph analysis tool, </a:t>
            </a:r>
            <a:r>
              <a:rPr lang="en-US" sz="2400" b="1" dirty="0" err="1">
                <a:solidFill>
                  <a:srgbClr val="008000"/>
                </a:solidFill>
              </a:rPr>
              <a:t>Gephi</a:t>
            </a:r>
            <a:r>
              <a:rPr lang="en-US" sz="2400" b="1" dirty="0">
                <a:solidFill>
                  <a:srgbClr val="008000"/>
                </a:solidFill>
              </a:rPr>
              <a:t>, was used to analyze 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connectivity between nodes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u="sng" dirty="0"/>
              <a:t>Eccentricity centrality: </a:t>
            </a:r>
            <a:r>
              <a:rPr lang="en-US" sz="2200" dirty="0"/>
              <a:t>shows how easily accessible a node is from </a:t>
            </a:r>
            <a:r>
              <a:rPr lang="en-US" sz="2200" dirty="0" smtClean="0"/>
              <a:t>others by finding the “longest” shortest path</a:t>
            </a:r>
          </a:p>
          <a:p>
            <a:r>
              <a:rPr lang="en-US" sz="2200" dirty="0" smtClean="0"/>
              <a:t>Only </a:t>
            </a:r>
            <a:r>
              <a:rPr lang="en-US" sz="2200" dirty="0"/>
              <a:t>takes out degree into account. Higher 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influenced, as all other nodes are close 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38600"/>
            <a:ext cx="3935264" cy="99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8032" y="54864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Highest eccentricity found in db5 was by STB5 and SFP1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2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A graph analysis tool, </a:t>
            </a:r>
            <a:r>
              <a:rPr lang="en-US" sz="2400" b="1" dirty="0" err="1">
                <a:solidFill>
                  <a:srgbClr val="008000"/>
                </a:solidFill>
              </a:rPr>
              <a:t>Gephi</a:t>
            </a:r>
            <a:r>
              <a:rPr lang="en-US" sz="2400" b="1" dirty="0">
                <a:solidFill>
                  <a:srgbClr val="008000"/>
                </a:solidFill>
              </a:rPr>
              <a:t>, was used to analyze 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connectivity between nodes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u="sng" dirty="0" err="1"/>
              <a:t>Betweenness</a:t>
            </a:r>
            <a:r>
              <a:rPr lang="en-US" sz="2200" u="sng" dirty="0"/>
              <a:t> centrality:</a:t>
            </a:r>
            <a:r>
              <a:rPr lang="en-US" sz="2200" dirty="0"/>
              <a:t> measures how often a </a:t>
            </a:r>
            <a:r>
              <a:rPr lang="en-US" sz="2200" dirty="0" smtClean="0"/>
              <a:t>node, </a:t>
            </a:r>
            <a:r>
              <a:rPr lang="en-US" sz="2200" i="1" dirty="0" smtClean="0"/>
              <a:t>v,</a:t>
            </a:r>
            <a:r>
              <a:rPr lang="en-US" sz="2200" dirty="0" smtClean="0"/>
              <a:t>  </a:t>
            </a:r>
            <a:r>
              <a:rPr lang="en-US" sz="2200" dirty="0"/>
              <a:t>is found on the shortest </a:t>
            </a:r>
            <a:r>
              <a:rPr lang="en-US" sz="2200" dirty="0" smtClean="0">
                <a:latin typeface="+mj-lt"/>
              </a:rPr>
              <a:t>path, </a:t>
            </a:r>
            <a:r>
              <a:rPr lang="el-GR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σ</a:t>
            </a:r>
            <a:r>
              <a:rPr lang="en-US" sz="2200" i="1" baseline="-250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2200" i="1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smtClean="0"/>
              <a:t>between </a:t>
            </a:r>
            <a:r>
              <a:rPr lang="en-US" sz="2200" dirty="0"/>
              <a:t>two other nodes, </a:t>
            </a:r>
            <a:r>
              <a:rPr lang="en-US" sz="2200" i="1" dirty="0"/>
              <a:t>s </a:t>
            </a:r>
            <a:r>
              <a:rPr lang="en-US" sz="2200" dirty="0"/>
              <a:t>and </a:t>
            </a:r>
            <a:r>
              <a:rPr lang="en-US" sz="2200" i="1" dirty="0"/>
              <a:t>t.</a:t>
            </a:r>
            <a:endParaRPr lang="en-US" sz="2200" dirty="0"/>
          </a:p>
          <a:p>
            <a:r>
              <a:rPr lang="en-US" sz="2200" dirty="0" smtClean="0"/>
              <a:t>The value given is the number of all the shortest paths that passes through this specific vertex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8100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949258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greatest </a:t>
            </a:r>
            <a:r>
              <a:rPr lang="en-US" dirty="0" err="1" smtClean="0"/>
              <a:t>betweenness</a:t>
            </a:r>
            <a:r>
              <a:rPr lang="en-US" dirty="0" smtClean="0"/>
              <a:t> values were by MSN2 (14),  YHP1 (11), and ASH1 (10).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ocated along many gene’s shortest paths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solidFill>
                  <a:srgbClr val="008000"/>
                </a:solidFill>
              </a:rPr>
              <a:t>The </a:t>
            </a:r>
            <a:r>
              <a:rPr lang="en-US" sz="2500" b="1" dirty="0" smtClean="0">
                <a:solidFill>
                  <a:srgbClr val="008000"/>
                </a:solidFill>
              </a:rPr>
              <a:t>10 </a:t>
            </a:r>
            <a:r>
              <a:rPr lang="en-US" sz="2500" b="1" dirty="0" smtClean="0">
                <a:solidFill>
                  <a:srgbClr val="008000"/>
                </a:solidFill>
              </a:rPr>
              <a:t>randomized </a:t>
            </a:r>
            <a:r>
              <a:rPr lang="en-US" sz="2500" b="1" dirty="0">
                <a:solidFill>
                  <a:srgbClr val="008000"/>
                </a:solidFill>
              </a:rPr>
              <a:t>n</a:t>
            </a:r>
            <a:r>
              <a:rPr lang="en-US" sz="2500" b="1" dirty="0" smtClean="0">
                <a:solidFill>
                  <a:srgbClr val="008000"/>
                </a:solidFill>
              </a:rPr>
              <a:t>etworks </a:t>
            </a:r>
            <a:r>
              <a:rPr lang="en-US" sz="2500" b="1" dirty="0">
                <a:solidFill>
                  <a:srgbClr val="008000"/>
                </a:solidFill>
              </a:rPr>
              <a:t>w</a:t>
            </a:r>
            <a:r>
              <a:rPr lang="en-US" sz="2500" b="1" dirty="0" smtClean="0">
                <a:solidFill>
                  <a:srgbClr val="008000"/>
                </a:solidFill>
              </a:rPr>
              <a:t>ere compared and interesting </a:t>
            </a:r>
            <a:r>
              <a:rPr lang="en-US" sz="25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2500" b="1" dirty="0" smtClean="0">
                <a:solidFill>
                  <a:srgbClr val="008000"/>
                </a:solidFill>
              </a:rPr>
              <a:t> centrality values arose from 8 and 10</a:t>
            </a:r>
            <a:endParaRPr lang="en-US" sz="25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958169"/>
              </p:ext>
            </p:extLst>
          </p:nvPr>
        </p:nvGraphicFramePr>
        <p:xfrm>
          <a:off x="2105560" y="4419600"/>
          <a:ext cx="48741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88"/>
                <a:gridCol w="827278"/>
                <a:gridCol w="941578"/>
                <a:gridCol w="668528"/>
                <a:gridCol w="944817"/>
                <a:gridCol w="7791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Eccentricity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8643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200420" y="1233145"/>
            <a:ext cx="4342207" cy="2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750" t="37555" r="52499" b="20222"/>
          <a:stretch/>
        </p:blipFill>
        <p:spPr>
          <a:xfrm>
            <a:off x="4504527" y="1302756"/>
            <a:ext cx="4287335" cy="2561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796545"/>
            <a:ext cx="210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cs typeface="Century Gothic"/>
              </a:rPr>
              <a:t>database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using an </a:t>
            </a:r>
            <a:r>
              <a:rPr lang="en-US" sz="2200" b="1" dirty="0" smtClean="0">
                <a:cs typeface="Century Gothic"/>
              </a:rPr>
              <a:t>R-script and predetermined genes.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9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cs typeface="Century Gothic"/>
              </a:rPr>
              <a:t>database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using an </a:t>
            </a:r>
            <a:r>
              <a:rPr lang="en-US" sz="2200" b="1" dirty="0" smtClean="0">
                <a:cs typeface="Century Gothic"/>
              </a:rPr>
              <a:t>R-script and predetermined genes.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24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2400" b="1" dirty="0" smtClean="0">
                <a:solidFill>
                  <a:srgbClr val="008000"/>
                </a:solidFill>
              </a:rPr>
            </a:br>
            <a:r>
              <a:rPr lang="en-US" sz="2400" b="1" dirty="0" smtClean="0">
                <a:solidFill>
                  <a:srgbClr val="008000"/>
                </a:solidFill>
              </a:rPr>
              <a:t>a node’s importance than eccentricity value</a:t>
            </a:r>
            <a:endParaRPr lang="en-US" sz="24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17995"/>
              </p:ext>
            </p:extLst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</a:t>
            </a:r>
            <a:r>
              <a:rPr lang="en-US" dirty="0" err="1" smtClean="0"/>
              <a:t>anothers</a:t>
            </a:r>
            <a:r>
              <a:rPr lang="en-US" dirty="0" smtClean="0"/>
              <a:t> shortest path, while eccentricity measures how close it is to others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STB5 and SWI4: close to others but not used often in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Major “station” in shortest paths although low eccentricity</a:t>
            </a:r>
          </a:p>
        </p:txBody>
      </p:sp>
    </p:spTree>
    <p:extLst>
      <p:ext uri="{BB962C8B-B14F-4D97-AF65-F5344CB8AC3E}">
        <p14:creationId xmlns:p14="http://schemas.microsoft.com/office/powerpoint/2010/main" val="344359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The 10 randomized networks were compared and interesting </a:t>
            </a:r>
            <a:r>
              <a:rPr lang="en-US" sz="2400" b="1" dirty="0" err="1">
                <a:solidFill>
                  <a:srgbClr val="008000"/>
                </a:solidFill>
              </a:rPr>
              <a:t>betweenness</a:t>
            </a:r>
            <a:r>
              <a:rPr lang="en-US" sz="2400" b="1" dirty="0">
                <a:solidFill>
                  <a:srgbClr val="008000"/>
                </a:solidFill>
              </a:rPr>
              <a:t> centrality values arose from 8 and 10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759105"/>
              </p:ext>
            </p:extLst>
          </p:nvPr>
        </p:nvGraphicFramePr>
        <p:xfrm>
          <a:off x="472440" y="1981200"/>
          <a:ext cx="453352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888"/>
                <a:gridCol w="899160"/>
                <a:gridCol w="941578"/>
                <a:gridCol w="788734"/>
                <a:gridCol w="8991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</a:t>
                      </a:r>
                      <a:r>
                        <a:rPr lang="en-US" sz="1500" baseline="0" dirty="0" smtClean="0"/>
                        <a:t>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Out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Between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effectLst/>
                          <a:latin typeface="+mj-lt"/>
                        </a:rPr>
                        <a:t>MSN2 (db5)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3.325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0.866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2.459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14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YHP1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0.0319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1.799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1.830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ASH1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-4.231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0.103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4.128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1" y="1600200"/>
            <a:ext cx="3566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appears to be no correlation between the degrees of connectivity and the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HAP4 network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values were much lower than the randomized.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Natural networks are less likely to put individual genes in such important roles in case of malfunction or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Likely there are biological factors in the natural networks that have not or cannot be coded for the random networks.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0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First steps in network analysis were useful in determining measurements to be used and workings of random networks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Gephi</a:t>
            </a:r>
            <a:r>
              <a:rPr lang="en-US" sz="2200" dirty="0" smtClean="0"/>
              <a:t> was found to be a user-friendly and useful tool when analyzing the networks and </a:t>
            </a:r>
            <a:r>
              <a:rPr lang="en-US" sz="2200" smtClean="0"/>
              <a:t>node connectivity. </a:t>
            </a:r>
            <a:endParaRPr lang="en-US" sz="2200" dirty="0" smtClean="0"/>
          </a:p>
          <a:p>
            <a:r>
              <a:rPr lang="en-US" sz="2200" dirty="0" smtClean="0"/>
              <a:t>Many more centrality equations to be compared, but </a:t>
            </a:r>
            <a:r>
              <a:rPr lang="en-US" sz="2200" dirty="0" err="1" smtClean="0"/>
              <a:t>betweenness</a:t>
            </a:r>
            <a:r>
              <a:rPr lang="en-US" sz="2200" dirty="0" smtClean="0"/>
              <a:t> centrality was most indicative of a node’s importance in a network. </a:t>
            </a:r>
          </a:p>
          <a:p>
            <a:r>
              <a:rPr lang="en-US" sz="2200" dirty="0" smtClean="0"/>
              <a:t>MSN2, YHP1, and ASH1 were found to be most highly connected and used “stepping stones” in db5 network. </a:t>
            </a:r>
          </a:p>
          <a:p>
            <a:r>
              <a:rPr lang="en-US" sz="2200" dirty="0" smtClean="0"/>
              <a:t>Random networks were useful for exploring the kinds of connections available, but underlying biological factors are not within the model, causing discrepancies when analyzing them.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46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Acknowledgements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442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data analysis team</a:t>
            </a:r>
            <a:r>
              <a:rPr lang="en-US" sz="2200" dirty="0" smtClean="0">
                <a:latin typeface="+mj-lt"/>
                <a:cs typeface="Century Gothic"/>
              </a:rPr>
              <a:t>: </a:t>
            </a:r>
            <a:r>
              <a:rPr lang="en-US" sz="2200" dirty="0" smtClean="0">
                <a:latin typeface="+mj-lt"/>
                <a:cs typeface="Century Gothic"/>
              </a:rPr>
              <a:t>Margaret </a:t>
            </a:r>
            <a:r>
              <a:rPr lang="en-US" sz="2200" dirty="0" smtClean="0">
                <a:latin typeface="+mj-lt"/>
                <a:cs typeface="Century Gothic"/>
              </a:rPr>
              <a:t>J. </a:t>
            </a:r>
            <a:r>
              <a:rPr lang="en-US" sz="2200" dirty="0" smtClean="0">
                <a:latin typeface="+mj-lt"/>
                <a:cs typeface="Century Gothic"/>
              </a:rPr>
              <a:t>O’Neil, Natalie Williams, Brandon Klein</a:t>
            </a:r>
            <a:endParaRPr lang="en-US" sz="2200" dirty="0" smtClean="0">
              <a:latin typeface="+mj-lt"/>
              <a:cs typeface="Century Gothic"/>
            </a:endParaRP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coding team</a:t>
            </a:r>
            <a:r>
              <a:rPr lang="en-US" sz="2200" dirty="0" smtClean="0">
                <a:latin typeface="+mj-lt"/>
                <a:cs typeface="Century Gothic"/>
              </a:rPr>
              <a:t>: </a:t>
            </a:r>
            <a:r>
              <a:rPr lang="en-US" sz="2200" dirty="0" smtClean="0">
                <a:latin typeface="+mj-lt"/>
                <a:cs typeface="Century Gothic"/>
              </a:rPr>
              <a:t>Trixie </a:t>
            </a:r>
            <a:r>
              <a:rPr lang="en-US" sz="2200" dirty="0" smtClean="0">
                <a:latin typeface="+mj-lt"/>
                <a:cs typeface="Century Gothic"/>
              </a:rPr>
              <a:t>A. </a:t>
            </a:r>
            <a:r>
              <a:rPr lang="en-US" sz="2200" dirty="0" err="1" smtClean="0">
                <a:latin typeface="+mj-lt"/>
                <a:cs typeface="Century Gothic"/>
              </a:rPr>
              <a:t>Roque</a:t>
            </a:r>
            <a:r>
              <a:rPr lang="en-US" sz="2200" dirty="0" smtClean="0">
                <a:latin typeface="+mj-lt"/>
                <a:cs typeface="Century Gothic"/>
              </a:rPr>
              <a:t>, Nicholas A. </a:t>
            </a:r>
            <a:r>
              <a:rPr lang="en-US" sz="2200" dirty="0" err="1" smtClean="0">
                <a:latin typeface="+mj-lt"/>
                <a:cs typeface="Century Gothic"/>
              </a:rPr>
              <a:t>Rohacz</a:t>
            </a:r>
            <a:r>
              <a:rPr lang="en-US" sz="2200" dirty="0" smtClean="0">
                <a:latin typeface="+mj-lt"/>
                <a:cs typeface="Century Gothic"/>
              </a:rPr>
              <a:t>, Katrina </a:t>
            </a:r>
            <a:r>
              <a:rPr lang="en-US" sz="2200" dirty="0" err="1" smtClean="0">
                <a:latin typeface="+mj-lt"/>
                <a:cs typeface="Century Gothic"/>
              </a:rPr>
              <a:t>Sherbina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smtClean="0">
                <a:latin typeface="+mj-lt"/>
                <a:cs typeface="Century Gothic"/>
              </a:rPr>
              <a:t>Eileen </a:t>
            </a:r>
            <a:r>
              <a:rPr lang="en-US" sz="2200" dirty="0" err="1" smtClean="0">
                <a:latin typeface="+mj-lt"/>
                <a:cs typeface="Century Gothic"/>
              </a:rPr>
              <a:t>Choe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 smtClean="0">
                <a:latin typeface="+mj-lt"/>
                <a:cs typeface="Century Gothic"/>
              </a:rPr>
              <a:t>Chukwuemeka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>
                <a:latin typeface="+mj-lt"/>
                <a:cs typeface="Century Gothic"/>
              </a:rPr>
              <a:t>Azinge</a:t>
            </a:r>
            <a:r>
              <a:rPr lang="en-US" sz="2200" dirty="0">
                <a:latin typeface="+mj-lt"/>
                <a:cs typeface="Century Gothic"/>
              </a:rPr>
              <a:t> 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GRNsight</a:t>
            </a:r>
            <a:r>
              <a:rPr lang="en-US" sz="2200" b="1" dirty="0" smtClean="0">
                <a:latin typeface="+mj-lt"/>
                <a:cs typeface="Century Gothic"/>
              </a:rPr>
              <a:t> team: </a:t>
            </a:r>
            <a:r>
              <a:rPr lang="en-US" sz="2200" dirty="0" smtClean="0">
                <a:latin typeface="+mj-lt"/>
                <a:cs typeface="Century Gothic"/>
              </a:rPr>
              <a:t>Nicole A. </a:t>
            </a:r>
            <a:r>
              <a:rPr lang="en-US" sz="2200" dirty="0" err="1" smtClean="0">
                <a:latin typeface="+mj-lt"/>
                <a:cs typeface="Century Gothic"/>
              </a:rPr>
              <a:t>Anguiano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Anindita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Varshneya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>
                <a:latin typeface="+mj-lt"/>
                <a:cs typeface="Century Gothic"/>
              </a:rPr>
              <a:t>Mihir</a:t>
            </a:r>
            <a:r>
              <a:rPr lang="en-US" sz="2200" dirty="0">
                <a:latin typeface="+mj-lt"/>
                <a:cs typeface="Century Gothic"/>
              </a:rPr>
              <a:t> </a:t>
            </a:r>
            <a:r>
              <a:rPr lang="en-US" sz="2200" dirty="0" err="1">
                <a:latin typeface="+mj-lt"/>
                <a:cs typeface="Century Gothic"/>
              </a:rPr>
              <a:t>Samdarshi</a:t>
            </a:r>
            <a:r>
              <a:rPr lang="en-US" sz="2200" dirty="0">
                <a:latin typeface="+mj-lt"/>
                <a:cs typeface="Century Gothic"/>
              </a:rPr>
              <a:t> </a:t>
            </a:r>
            <a:endParaRPr lang="en-US" sz="2200" dirty="0" smtClean="0">
              <a:latin typeface="+mj-lt"/>
              <a:cs typeface="Century Gothic"/>
            </a:endParaRPr>
          </a:p>
          <a:p>
            <a:r>
              <a:rPr lang="en-US" sz="2200" b="1" dirty="0">
                <a:latin typeface="+mj-lt"/>
                <a:cs typeface="Century Gothic"/>
              </a:rPr>
              <a:t>Wet-lab team</a:t>
            </a:r>
            <a:r>
              <a:rPr lang="en-US" sz="2200" dirty="0">
                <a:latin typeface="+mj-lt"/>
                <a:cs typeface="Century Gothic"/>
              </a:rPr>
              <a:t>: Cybele </a:t>
            </a:r>
            <a:r>
              <a:rPr lang="en-US" sz="2200" dirty="0" err="1">
                <a:latin typeface="+mj-lt"/>
                <a:cs typeface="Century Gothic"/>
              </a:rPr>
              <a:t>Arsan</a:t>
            </a:r>
            <a:r>
              <a:rPr lang="en-US" sz="2200" dirty="0">
                <a:latin typeface="+mj-lt"/>
                <a:cs typeface="Century Gothic"/>
              </a:rPr>
              <a:t>, Wesley </a:t>
            </a:r>
            <a:r>
              <a:rPr lang="en-US" sz="2200" dirty="0" err="1">
                <a:latin typeface="+mj-lt"/>
                <a:cs typeface="Century Gothic"/>
              </a:rPr>
              <a:t>Citti</a:t>
            </a:r>
            <a:r>
              <a:rPr lang="en-US" sz="2200" dirty="0">
                <a:latin typeface="+mj-lt"/>
                <a:cs typeface="Century Gothic"/>
              </a:rPr>
              <a:t>, Kevin </a:t>
            </a:r>
            <a:r>
              <a:rPr lang="en-US" sz="2200" dirty="0" err="1">
                <a:latin typeface="+mj-lt"/>
                <a:cs typeface="Century Gothic"/>
              </a:rPr>
              <a:t>Entzminger</a:t>
            </a:r>
            <a:r>
              <a:rPr lang="en-US" sz="2200" dirty="0">
                <a:latin typeface="+mj-lt"/>
                <a:cs typeface="Century Gothic"/>
              </a:rPr>
              <a:t>, Andrew Herman, Monica Hong, Heather King, Lauren </a:t>
            </a:r>
            <a:r>
              <a:rPr lang="en-US" sz="2200" dirty="0" err="1">
                <a:latin typeface="+mj-lt"/>
                <a:cs typeface="Century Gothic"/>
              </a:rPr>
              <a:t>Kubeck</a:t>
            </a:r>
            <a:r>
              <a:rPr lang="en-US" sz="2200" dirty="0">
                <a:latin typeface="+mj-lt"/>
                <a:cs typeface="Century Gothic"/>
              </a:rPr>
              <a:t>, Stephanie </a:t>
            </a:r>
            <a:r>
              <a:rPr lang="en-US" sz="2200" dirty="0" err="1">
                <a:latin typeface="+mj-lt"/>
                <a:cs typeface="Century Gothic"/>
              </a:rPr>
              <a:t>Kuelbs</a:t>
            </a:r>
            <a:r>
              <a:rPr lang="en-US" sz="2200" dirty="0">
                <a:latin typeface="+mj-lt"/>
                <a:cs typeface="Century Gothic"/>
              </a:rPr>
              <a:t>, Elizabeth Liu, Matthew Mejia, Kevin McGee, Kenny Rodriguez, Olivia </a:t>
            </a:r>
            <a:r>
              <a:rPr lang="en-US" sz="2200" dirty="0" err="1">
                <a:latin typeface="+mj-lt"/>
                <a:cs typeface="Century Gothic"/>
              </a:rPr>
              <a:t>Sakhon</a:t>
            </a:r>
            <a:r>
              <a:rPr lang="en-US" sz="2200" dirty="0">
                <a:latin typeface="+mj-lt"/>
                <a:cs typeface="Century Gothic"/>
              </a:rPr>
              <a:t>, </a:t>
            </a:r>
            <a:r>
              <a:rPr lang="en-US" sz="2200" dirty="0" err="1">
                <a:latin typeface="+mj-lt"/>
                <a:cs typeface="Century Gothic"/>
              </a:rPr>
              <a:t>Alondra</a:t>
            </a:r>
            <a:r>
              <a:rPr lang="en-US" sz="2200" dirty="0">
                <a:latin typeface="+mj-lt"/>
                <a:cs typeface="Century Gothic"/>
              </a:rPr>
              <a:t> Vega, and Kevin Wyllie.</a:t>
            </a:r>
          </a:p>
          <a:p>
            <a:pPr marL="285750" indent="-285750"/>
            <a:r>
              <a:rPr lang="en-US" sz="2200" b="1" dirty="0" smtClean="0">
                <a:latin typeface="+mj-lt"/>
                <a:cs typeface="Century Gothic"/>
              </a:rPr>
              <a:t>Mentors</a:t>
            </a:r>
            <a:r>
              <a:rPr lang="en-US" sz="2200" dirty="0" smtClean="0">
                <a:latin typeface="+mj-lt"/>
                <a:cs typeface="Century Gothic"/>
              </a:rPr>
              <a:t>: Dr</a:t>
            </a:r>
            <a:r>
              <a:rPr lang="en-US" sz="2200" dirty="0">
                <a:latin typeface="+mj-lt"/>
                <a:cs typeface="Century Gothic"/>
              </a:rPr>
              <a:t>.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Kam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Dahlquist</a:t>
            </a:r>
            <a:r>
              <a:rPr lang="en-US" sz="2200" dirty="0" smtClean="0">
                <a:latin typeface="+mj-lt"/>
                <a:cs typeface="Century Gothic"/>
              </a:rPr>
              <a:t> and Dr. Ben Fitzpatrick </a:t>
            </a:r>
          </a:p>
        </p:txBody>
      </p:sp>
    </p:spTree>
    <p:extLst>
      <p:ext uri="{BB962C8B-B14F-4D97-AF65-F5344CB8AC3E}">
        <p14:creationId xmlns:p14="http://schemas.microsoft.com/office/powerpoint/2010/main" val="30537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References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lnSpcReduction="10000"/>
          </a:bodyPr>
          <a:lstStyle/>
          <a:p>
            <a:pPr marL="285750" lvl="0" indent="-285750"/>
            <a:r>
              <a:rPr lang="en-US" sz="1800" dirty="0" smtClean="0"/>
              <a:t>“</a:t>
            </a:r>
            <a:r>
              <a:rPr lang="en-US" sz="1800" dirty="0" err="1" smtClean="0"/>
              <a:t>Betweenness</a:t>
            </a:r>
            <a:r>
              <a:rPr lang="en-US" sz="1800" dirty="0" smtClean="0"/>
              <a:t> </a:t>
            </a:r>
            <a:r>
              <a:rPr lang="en-US" sz="1800" dirty="0"/>
              <a:t>Centrality." University of Chieti-Pescara, Science Department, </a:t>
            </a:r>
            <a:r>
              <a:rPr lang="en-US" sz="1800" dirty="0" err="1"/>
              <a:t>n.d.</a:t>
            </a:r>
            <a:r>
              <a:rPr lang="en-US" sz="1800" dirty="0"/>
              <a:t> Web. </a:t>
            </a:r>
            <a:r>
              <a:rPr lang="en-US" sz="1800" dirty="0" smtClean="0"/>
              <a:t>16 </a:t>
            </a:r>
            <a:r>
              <a:rPr lang="en-US" sz="1800" dirty="0"/>
              <a:t>Mar. 2017</a:t>
            </a:r>
            <a:r>
              <a:rPr lang="en-US" sz="1800" dirty="0"/>
              <a:t>. https://www.sci.unich.it/~francesc/teaching/network/betweeness.html</a:t>
            </a:r>
            <a:endParaRPr lang="en-US" sz="1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Dahlquist</a:t>
            </a:r>
            <a:r>
              <a:rPr lang="en-US" sz="1800" dirty="0">
                <a:latin typeface="+mj-lt"/>
              </a:rPr>
              <a:t>, K., Fitzpatrick, B., Camacho, E., </a:t>
            </a:r>
            <a:r>
              <a:rPr lang="en-US" sz="1800" dirty="0" err="1">
                <a:latin typeface="+mj-lt"/>
              </a:rPr>
              <a:t>Entzminger</a:t>
            </a:r>
            <a:r>
              <a:rPr lang="en-US" sz="1800" dirty="0">
                <a:latin typeface="+mj-lt"/>
              </a:rPr>
              <a:t>, S., &amp; </a:t>
            </a:r>
            <a:r>
              <a:rPr lang="en-US" sz="1800" dirty="0" err="1">
                <a:latin typeface="+mj-lt"/>
              </a:rPr>
              <a:t>Wanner</a:t>
            </a:r>
            <a:r>
              <a:rPr lang="en-US" sz="1800" dirty="0">
                <a:latin typeface="+mj-lt"/>
              </a:rPr>
              <a:t>, N. (2015). Parameter Estimation for Gene Regulatory Networks from Microarray Data: Cold Shock Response in Saccharomyces cerevisiae. </a:t>
            </a:r>
            <a:r>
              <a:rPr lang="en-US" sz="1800" i="1" dirty="0">
                <a:latin typeface="+mj-lt"/>
              </a:rPr>
              <a:t>Bulletin Of Mathematical Biology</a:t>
            </a:r>
            <a:r>
              <a:rPr lang="en-US" sz="1800" dirty="0">
                <a:latin typeface="+mj-lt"/>
              </a:rPr>
              <a:t>, </a:t>
            </a:r>
            <a:r>
              <a:rPr lang="en-US" sz="1800" i="1" dirty="0">
                <a:latin typeface="+mj-lt"/>
              </a:rPr>
              <a:t>77</a:t>
            </a:r>
            <a:r>
              <a:rPr lang="en-US" sz="1800" dirty="0">
                <a:latin typeface="+mj-lt"/>
              </a:rPr>
              <a:t>(8), 1457-1492. http://dx.doi.org/10.1007/s11538-015-0092-6.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Dário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Abdulrehman</a:t>
            </a:r>
            <a:r>
              <a:rPr lang="en-US" sz="1800" dirty="0">
                <a:latin typeface="+mj-lt"/>
              </a:rPr>
              <a:t>, Pedro T. Monteiro, Miguel C. Teixeira, </a:t>
            </a:r>
            <a:r>
              <a:rPr lang="en-US" sz="1800" dirty="0" err="1">
                <a:latin typeface="+mj-lt"/>
              </a:rPr>
              <a:t>Nuno</a:t>
            </a:r>
            <a:r>
              <a:rPr lang="en-US" sz="1800" dirty="0">
                <a:latin typeface="+mj-lt"/>
              </a:rPr>
              <a:t> P. Mira, </a:t>
            </a:r>
            <a:r>
              <a:rPr lang="en-US" sz="1800" dirty="0" err="1">
                <a:latin typeface="+mj-lt"/>
              </a:rPr>
              <a:t>Artur</a:t>
            </a:r>
            <a:r>
              <a:rPr lang="en-US" sz="1800" dirty="0">
                <a:latin typeface="+mj-lt"/>
              </a:rPr>
              <a:t> B. </a:t>
            </a:r>
            <a:r>
              <a:rPr lang="en-US" sz="1800" dirty="0" err="1">
                <a:latin typeface="+mj-lt"/>
              </a:rPr>
              <a:t>Lourenço</a:t>
            </a:r>
            <a:r>
              <a:rPr lang="en-US" sz="1800" dirty="0">
                <a:latin typeface="+mj-lt"/>
              </a:rPr>
              <a:t>, Sandra C. dos Santos, </a:t>
            </a:r>
            <a:r>
              <a:rPr lang="en-US" sz="1800" dirty="0" err="1">
                <a:latin typeface="+mj-lt"/>
              </a:rPr>
              <a:t>Tânia</a:t>
            </a:r>
            <a:r>
              <a:rPr lang="en-US" sz="1800" dirty="0">
                <a:latin typeface="+mj-lt"/>
              </a:rPr>
              <a:t> R. </a:t>
            </a:r>
            <a:r>
              <a:rPr lang="en-US" sz="1800" dirty="0" err="1">
                <a:latin typeface="+mj-lt"/>
              </a:rPr>
              <a:t>Cabrito</a:t>
            </a:r>
            <a:r>
              <a:rPr lang="en-US" sz="1800" dirty="0">
                <a:latin typeface="+mj-lt"/>
              </a:rPr>
              <a:t>, Alexandre P. Francisco, Sara C. Madeira, Ricardo S. Aires, </a:t>
            </a:r>
            <a:r>
              <a:rPr lang="en-US" sz="1800" dirty="0" err="1">
                <a:latin typeface="+mj-lt"/>
              </a:rPr>
              <a:t>Arlindo</a:t>
            </a:r>
            <a:r>
              <a:rPr lang="en-US" sz="1800" dirty="0">
                <a:latin typeface="+mj-lt"/>
              </a:rPr>
              <a:t> L. Oliveira, Isabel </a:t>
            </a:r>
            <a:r>
              <a:rPr lang="en-US" sz="1800" dirty="0" err="1">
                <a:latin typeface="+mj-lt"/>
              </a:rPr>
              <a:t>Sá-Correia</a:t>
            </a:r>
            <a:r>
              <a:rPr lang="en-US" sz="1800" dirty="0">
                <a:latin typeface="+mj-lt"/>
              </a:rPr>
              <a:t>, Ana T. Freitas (2011). YEASTRACT: providing a programmatic access to curated transcriptional regulatory associations in </a:t>
            </a:r>
            <a:r>
              <a:rPr lang="en-US" sz="1800" i="1" dirty="0">
                <a:latin typeface="+mj-lt"/>
              </a:rPr>
              <a:t>Saccharomyces cerevisiae</a:t>
            </a:r>
            <a:r>
              <a:rPr lang="en-US" sz="1800" dirty="0">
                <a:latin typeface="+mj-lt"/>
              </a:rPr>
              <a:t> through a web services interface </a:t>
            </a:r>
            <a:r>
              <a:rPr lang="en-US" sz="1800" dirty="0" err="1">
                <a:latin typeface="+mj-lt"/>
              </a:rPr>
              <a:t>Nucl</a:t>
            </a:r>
            <a:r>
              <a:rPr lang="en-US" sz="1800" dirty="0">
                <a:latin typeface="+mj-lt"/>
              </a:rPr>
              <a:t>. Acids Res., 39: D136-D140, Oxford University Press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285750" indent="-285750"/>
            <a:r>
              <a:rPr lang="en-US" sz="1800" dirty="0">
                <a:latin typeface="+mj-lt"/>
              </a:rPr>
              <a:t>"Eccentricity." </a:t>
            </a:r>
            <a:r>
              <a:rPr lang="en-US" sz="1800" dirty="0" smtClean="0">
                <a:latin typeface="+mj-lt"/>
              </a:rPr>
              <a:t>Center </a:t>
            </a:r>
            <a:r>
              <a:rPr lang="en-US" sz="1800" dirty="0">
                <a:latin typeface="+mj-lt"/>
              </a:rPr>
              <a:t>for Biomedical Computing, University of Verona, 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 Web. 18 Mar. </a:t>
            </a:r>
            <a:r>
              <a:rPr lang="en-US" sz="1800" dirty="0" smtClean="0">
                <a:latin typeface="+mj-lt"/>
              </a:rPr>
              <a:t>2017. </a:t>
            </a:r>
            <a:r>
              <a:rPr lang="en-US" sz="1800" dirty="0">
                <a:latin typeface="+mj-lt"/>
              </a:rPr>
              <a:t>http://</a:t>
            </a:r>
            <a:r>
              <a:rPr lang="en-US" sz="1800" dirty="0" smtClean="0">
                <a:latin typeface="+mj-lt"/>
              </a:rPr>
              <a:t>www.cbmc.it/fastcent/doc/Eccentricity.htm</a:t>
            </a:r>
            <a:endParaRPr lang="en-US" sz="18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Freeman, S. (2002). </a:t>
            </a:r>
            <a:r>
              <a:rPr lang="en-US" sz="1800" i="1" dirty="0">
                <a:latin typeface="+mj-lt"/>
              </a:rPr>
              <a:t>Biological science</a:t>
            </a:r>
            <a:r>
              <a:rPr lang="en-US" sz="1800" dirty="0">
                <a:latin typeface="+mj-lt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GRNsight</a:t>
            </a:r>
            <a:r>
              <a:rPr lang="en-US" sz="1800" dirty="0">
                <a:latin typeface="+mj-lt"/>
              </a:rPr>
              <a:t>. 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>
                <a:latin typeface="+mj-lt"/>
              </a:rPr>
              <a:t>F</a:t>
            </a:r>
            <a:r>
              <a:rPr lang="en-US" sz="1800" dirty="0" smtClean="0">
                <a:latin typeface="+mj-lt"/>
              </a:rPr>
              <a:t>ebruary 28</a:t>
            </a:r>
            <a:r>
              <a:rPr lang="en-US" sz="1800" dirty="0" smtClean="0">
                <a:latin typeface="+mj-lt"/>
              </a:rPr>
              <a:t>, 2017, </a:t>
            </a:r>
            <a:r>
              <a:rPr lang="en-US" sz="1800" dirty="0">
                <a:latin typeface="+mj-lt"/>
              </a:rPr>
              <a:t>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Gephi</a:t>
            </a:r>
            <a:r>
              <a:rPr lang="en-US" sz="1800" dirty="0" smtClean="0">
                <a:latin typeface="+mj-lt"/>
              </a:rPr>
              <a:t>. 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 smtClean="0">
                <a:latin typeface="+mj-lt"/>
              </a:rPr>
              <a:t>November 28, 2016</a:t>
            </a:r>
            <a:r>
              <a:rPr lang="en-US" sz="1800" dirty="0">
                <a:latin typeface="+mj-lt"/>
              </a:rPr>
              <a:t>, from https</a:t>
            </a:r>
            <a:r>
              <a:rPr lang="en-US" sz="1800" dirty="0" smtClean="0">
                <a:latin typeface="+mj-lt"/>
              </a:rPr>
              <a:t>://gephi.org/</a:t>
            </a:r>
            <a:endParaRPr lang="de-DE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pPr lvl="0"/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2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b="1" dirty="0" smtClean="0">
                <a:solidFill>
                  <a:srgbClr val="008000"/>
                </a:solidFill>
              </a:rPr>
              <a:t>Thank you for listening!</a:t>
            </a:r>
          </a:p>
          <a:p>
            <a:pPr marL="0" indent="0" algn="ctr">
              <a:buNone/>
            </a:pPr>
            <a:endParaRPr lang="en-US" sz="4500" b="1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sz="4500" b="1" dirty="0" smtClean="0">
                <a:solidFill>
                  <a:srgbClr val="008000"/>
                </a:solidFill>
              </a:rPr>
              <a:t>Questions? </a:t>
            </a:r>
            <a:endParaRPr lang="en-US" sz="45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6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database, while random networks were generated from an R-script.</a:t>
            </a:r>
          </a:p>
          <a:p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err="1">
                <a:solidFill>
                  <a:schemeClr val="bg1">
                    <a:lumMod val="50000"/>
                  </a:schemeClr>
                </a:solidFill>
                <a:cs typeface="Century Gothic"/>
              </a:rPr>
              <a:t>Gephi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 was used to analyze connectivity and statistics of nodes in ΔHAP4 derived network 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cs typeface="Century Gothic"/>
              </a:rPr>
              <a:t>FINDINGS</a:t>
            </a: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92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48841"/>
            <a:ext cx="9372600" cy="1143000"/>
          </a:xfrm>
        </p:spPr>
        <p:txBody>
          <a:bodyPr>
            <a:noAutofit/>
          </a:bodyPr>
          <a:lstStyle/>
          <a:p>
            <a:r>
              <a:rPr lang="en-US" sz="2400" b="1" i="1" dirty="0" smtClean="0">
                <a:solidFill>
                  <a:srgbClr val="008000"/>
                </a:solidFill>
                <a:cs typeface="Century Gothic"/>
              </a:rPr>
              <a:t>Saccharomyces </a:t>
            </a:r>
            <a:r>
              <a:rPr lang="en-US" sz="2400" b="1" i="1" dirty="0" err="1">
                <a:solidFill>
                  <a:srgbClr val="008000"/>
                </a:solidFill>
                <a:cs typeface="Century Gothic"/>
              </a:rPr>
              <a:t>cerevisiae</a:t>
            </a:r>
            <a:r>
              <a:rPr lang="en-US" sz="2400" b="1" i="1" dirty="0">
                <a:solidFill>
                  <a:srgbClr val="008000"/>
                </a:solidFill>
                <a:cs typeface="Century Gothic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is an Ideal Model Organism </a:t>
            </a:r>
            <a:br>
              <a:rPr lang="en-US" sz="24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for Systems Biology</a:t>
            </a:r>
            <a:endParaRPr lang="en-US" sz="24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Budding yeast is considered model organism due to its small genome size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of approximately 6000 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These genes are regulated by ~250 transcription factors, which can increase or decrease gene expression.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Yeast deletion strains and other molecular genetic tools are readily available. 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Cold shock (10-18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℃) response is not as well documented or previously studied as heat shock 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9380" y="4651937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9685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b="1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control gene expression by binding to regulatory DNA sequences.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Activators increase expression while repressors decrease 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are </a:t>
            </a:r>
            <a:r>
              <a:rPr lang="en-US" sz="2000" dirty="0" smtClean="0">
                <a:latin typeface="+mj-lt"/>
                <a:cs typeface="Century Gothic"/>
              </a:rPr>
              <a:t>themselves proteins </a:t>
            </a:r>
            <a:r>
              <a:rPr lang="en-US" sz="2000" dirty="0">
                <a:latin typeface="+mj-lt"/>
                <a:cs typeface="Century Gothic"/>
              </a:rPr>
              <a:t>encoded by </a:t>
            </a:r>
            <a:r>
              <a:rPr lang="en-US" sz="2000" dirty="0" smtClean="0">
                <a:latin typeface="+mj-lt"/>
                <a:cs typeface="Century Gothic"/>
              </a:rPr>
              <a:t>genes.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 gene regulatory network (GRN) is a set of transcription factors that regulate the 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03765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77528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864221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431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242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2425" y="4277327"/>
            <a:ext cx="1191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Freeman (2003)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44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8000"/>
                </a:solidFill>
                <a:cs typeface="Century Gothic"/>
              </a:rPr>
              <a:t>Yeast respond to cold shock by changing the level of</a:t>
            </a:r>
            <a:br>
              <a:rPr lang="en-US" sz="2400" b="1" dirty="0">
                <a:solidFill>
                  <a:srgbClr val="008000"/>
                </a:solidFill>
                <a:cs typeface="Century Gothic"/>
              </a:rPr>
            </a:br>
            <a:r>
              <a:rPr lang="en-US" sz="2400" b="1" dirty="0">
                <a:solidFill>
                  <a:srgbClr val="008000"/>
                </a:solidFill>
                <a:cs typeface="Century Gothic"/>
              </a:rPr>
              <a:t>     gene 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expression</a:t>
            </a:r>
            <a:endParaRPr lang="en-US" sz="2400" b="1" i="1" dirty="0">
              <a:solidFill>
                <a:srgbClr val="0080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3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26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 smtClean="0">
                <a:latin typeface="+mj-lt"/>
                <a:cs typeface="Century Gothic"/>
              </a:rPr>
              <a:t>Microarray data was generated  for yeast under cold shock conditions and was used to create networks generated from the YEASTRACT database, while random networks were generated from an R-script.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latin typeface="+mj-lt"/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Century Gothic"/>
              </a:rPr>
              <a:t> was used to analyze connectivity and statistics of nodes in ΔHAP4 derived network </a:t>
            </a:r>
          </a:p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Century Gothic"/>
              </a:rPr>
              <a:t>FINDINGS</a:t>
            </a:r>
          </a:p>
          <a:p>
            <a:endParaRPr lang="en-US" sz="20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79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Microarray Data is Used to Observe Changes in Gene Expression 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for 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All 6000 </a:t>
            </a:r>
            <a:r>
              <a:rPr lang="en-US" sz="24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enes in Yeast</a:t>
            </a:r>
            <a:endParaRPr lang="en-US" sz="24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Each spot contains DNA from one gene.</a:t>
            </a:r>
          </a:p>
          <a:p>
            <a:pPr lvl="1"/>
            <a:r>
              <a:rPr lang="en-US" sz="2000" dirty="0" smtClean="0">
                <a:latin typeface="+mj-lt"/>
                <a:cs typeface="Century Gothic"/>
              </a:rPr>
              <a:t>For each </a:t>
            </a:r>
            <a:r>
              <a:rPr lang="en-US" sz="2000" dirty="0" smtClean="0">
                <a:latin typeface="+mj-lt"/>
                <a:cs typeface="Century Gothic"/>
              </a:rPr>
              <a:t>spot</a:t>
            </a:r>
            <a:r>
              <a:rPr lang="en-US" sz="2000" dirty="0" smtClean="0">
                <a:latin typeface="+mj-lt"/>
                <a:cs typeface="Century Gothic"/>
              </a:rPr>
              <a:t>: </a:t>
            </a:r>
            <a:endParaRPr lang="en-US" sz="2000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Century Gothic"/>
              </a:rPr>
              <a:t>Increase Expression</a:t>
            </a:r>
            <a:endParaRPr lang="en-US" sz="1600" b="1" dirty="0" smtClean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B050"/>
                </a:solidFill>
                <a:latin typeface="+mj-lt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Expression</a:t>
            </a:r>
            <a:endParaRPr lang="en-US" sz="1600" b="1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DNA </a:t>
            </a:r>
            <a:r>
              <a:rPr lang="en-US" sz="2000" dirty="0" smtClean="0">
                <a:latin typeface="+mj-lt"/>
                <a:cs typeface="Century Gothic"/>
              </a:rPr>
              <a:t>microarray experiments were performed for the wild type and five transcription factor deletion </a:t>
            </a:r>
            <a:r>
              <a:rPr lang="en-US" sz="2000" dirty="0">
                <a:latin typeface="+mj-lt"/>
                <a:cs typeface="Century Gothic"/>
              </a:rPr>
              <a:t>strains </a:t>
            </a:r>
            <a:r>
              <a:rPr lang="en-US" sz="2000" dirty="0" smtClean="0">
                <a:latin typeface="+mj-lt"/>
                <a:cs typeface="Century Gothic"/>
              </a:rPr>
              <a:t>(Δcin5, Δgln3, Δhap4, Δhmo1, </a:t>
            </a:r>
            <a:r>
              <a:rPr lang="en-US" sz="2000" dirty="0">
                <a:latin typeface="+mj-lt"/>
                <a:cs typeface="Century Gothic"/>
              </a:rPr>
              <a:t>and </a:t>
            </a:r>
            <a:r>
              <a:rPr lang="en-US" sz="2000" dirty="0" smtClean="0">
                <a:latin typeface="+mj-lt"/>
                <a:cs typeface="Century Gothic"/>
              </a:rPr>
              <a:t>Δzap1).</a:t>
            </a:r>
            <a:endParaRPr lang="en-US" sz="2000" dirty="0" smtClean="0">
              <a:latin typeface="+mj-lt"/>
              <a:cs typeface="Century Gothic"/>
            </a:endParaRP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For </a:t>
            </a:r>
            <a:r>
              <a:rPr lang="en-US" sz="2000" dirty="0" smtClean="0">
                <a:latin typeface="+mj-lt"/>
                <a:cs typeface="Century Gothic"/>
              </a:rPr>
              <a:t>this analysis, </a:t>
            </a:r>
            <a:r>
              <a:rPr lang="en-US" sz="2000" dirty="0" smtClean="0">
                <a:latin typeface="+mj-lt"/>
                <a:cs typeface="Century Gothic"/>
              </a:rPr>
              <a:t>only the </a:t>
            </a:r>
            <a:r>
              <a:rPr lang="en-US" sz="2000" dirty="0" smtClean="0">
                <a:cs typeface="Century Gothic"/>
              </a:rPr>
              <a:t>Δhap4 data-derived network was used</a:t>
            </a: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+mj-lt"/>
                <a:cs typeface="Century Gothic"/>
              </a:rPr>
              <a:t>Dahlquist</a:t>
            </a:r>
            <a:r>
              <a:rPr lang="en-US" sz="1400" dirty="0" smtClean="0">
                <a:latin typeface="+mj-lt"/>
                <a:cs typeface="Century Gothic"/>
              </a:rPr>
              <a:t> Lab</a:t>
            </a:r>
            <a:endParaRPr lang="en-US" sz="1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58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The </a:t>
            </a:r>
            <a:r>
              <a:rPr lang="en-US" sz="2400" b="1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Δhap4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Strain Microarray Data Was Used to Derive a Family of Related GRNs from the YEASTRACT Database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7" t="25254" r="52841" b="30972"/>
          <a:stretch/>
        </p:blipFill>
        <p:spPr>
          <a:xfrm>
            <a:off x="381000" y="1600200"/>
            <a:ext cx="4126015" cy="24948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cs typeface="Century Gothic"/>
              </a:rPr>
              <a:t>15-gene Network Was Created by Paring Down Genes from the Largest Network and Used To Create Random Networks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750" t="39778" r="52499" b="19778"/>
          <a:stretch/>
        </p:blipFill>
        <p:spPr>
          <a:xfrm>
            <a:off x="4800599" y="1780799"/>
            <a:ext cx="4043495" cy="2314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Randomized network 1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1907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Δhap4 data-derived network (db5)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47244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entury Gothic"/>
              </a:rPr>
              <a:t>Pared down larger networks to the most significant 15 genes and 28 edges from YEASTRACT database.</a:t>
            </a:r>
            <a:endParaRPr lang="en-US" dirty="0">
              <a:cs typeface="Century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entury Gothic"/>
              </a:rPr>
              <a:t>Random networks were created by using a code written on R </a:t>
            </a:r>
            <a:r>
              <a:rPr lang="en-US" dirty="0" smtClean="0">
                <a:cs typeface="Century Gothic"/>
              </a:rPr>
              <a:t>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entury Gothic"/>
              </a:rPr>
              <a:t>All 30 random networks use the same genes and same number edges, but the connections and weights of the connections are random</a:t>
            </a:r>
            <a:endParaRPr lang="en-US" dirty="0"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1959</Words>
  <Application>Microsoft Office PowerPoint</Application>
  <PresentationFormat>On-screen Show (4:3)</PresentationFormat>
  <Paragraphs>317</Paragraphs>
  <Slides>25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Tahoma</vt:lpstr>
      <vt:lpstr>Office Theme</vt:lpstr>
      <vt:lpstr>Equation</vt:lpstr>
      <vt:lpstr>Systems modeling and statistical analysis allows comparison in the response to cold shock in Saccharomyces cerevisiae between Hap4 and randomly generated networks  </vt:lpstr>
      <vt:lpstr>Outline</vt:lpstr>
      <vt:lpstr>Outline</vt:lpstr>
      <vt:lpstr>Saccharomyces cerevisiae is an Ideal Model Organism  for Systems Biology</vt:lpstr>
      <vt:lpstr>Yeast respond to cold shock by changing the level of      gene expression</vt:lpstr>
      <vt:lpstr>Outline</vt:lpstr>
      <vt:lpstr>Microarray Data is Used to Observe Changes in Gene Expression  for All 6000 Genes in Yeast</vt:lpstr>
      <vt:lpstr>The Δhap4 Strain Microarray Data Was Used to Derive a Family of Related GRNs from the YEASTRACT Database</vt:lpstr>
      <vt:lpstr>15-gene Network Was Created by Paring Down Genes from the Largest Network and Used To Create Random Networks</vt:lpstr>
      <vt:lpstr>Outline</vt:lpstr>
      <vt:lpstr>GRNmap Uses Ordinary Differential  Equations to Model the Dynamics of Each Gene in the Network</vt:lpstr>
      <vt:lpstr>GRNmap Uses Ordinary Differential  Equations to Model the Dynamics of Each Gene in the Network</vt:lpstr>
      <vt:lpstr>Outline</vt:lpstr>
      <vt:lpstr>A graph analysis tool, Gephi, was used to analyze  connectivity between nodes</vt:lpstr>
      <vt:lpstr>A graph analysis tool, Gephi, was used to analyze  connectivity between nodes</vt:lpstr>
      <vt:lpstr>A graph analysis tool, Gephi, was used to analyze  connectivity between nodes</vt:lpstr>
      <vt:lpstr>A graph analysis tool, Gephi, was used to analyze  connectivity between nodes</vt:lpstr>
      <vt:lpstr>The 10 randomized networks were compared and interesting betweenness centrality values arose from 8 and 10</vt:lpstr>
      <vt:lpstr>Outline</vt:lpstr>
      <vt:lpstr>Betweenness centrality may be better indicator of  a node’s importance than eccentricity value</vt:lpstr>
      <vt:lpstr>The 10 randomized networks were compared and interesting betweenness centrality values arose from 8 and 10</vt:lpstr>
      <vt:lpstr>First steps in network analysis were useful in determining measurements to be used and workings of random networks</vt:lpstr>
      <vt:lpstr>Acknowledgements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modeling and statistical analysis allows comparison in the response to cold shock in Saccharomyces cerevisiae between Hap4 and a randomly generated network</dc:title>
  <dc:creator>Horstmann, Kristen</dc:creator>
  <cp:lastModifiedBy>Kristen Horstmann</cp:lastModifiedBy>
  <cp:revision>43</cp:revision>
  <dcterms:created xsi:type="dcterms:W3CDTF">2017-03-02T21:26:28Z</dcterms:created>
  <dcterms:modified xsi:type="dcterms:W3CDTF">2017-03-19T00:28:15Z</dcterms:modified>
</cp:coreProperties>
</file>